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EC"/>
    <a:srgbClr val="26FF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D6A6-C021-C047-8BD9-85BF8DCFCEA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6099-BF02-4046-ADA1-EF00428D4D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D6A6-C021-C047-8BD9-85BF8DCFCEA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6099-BF02-4046-ADA1-EF00428D4D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D6A6-C021-C047-8BD9-85BF8DCFCEA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6099-BF02-4046-ADA1-EF00428D4D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D6A6-C021-C047-8BD9-85BF8DCFCEA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6099-BF02-4046-ADA1-EF00428D4D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D6A6-C021-C047-8BD9-85BF8DCFCEA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6099-BF02-4046-ADA1-EF00428D4D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D6A6-C021-C047-8BD9-85BF8DCFCEA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6099-BF02-4046-ADA1-EF00428D4D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D6A6-C021-C047-8BD9-85BF8DCFCEA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6099-BF02-4046-ADA1-EF00428D4D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D6A6-C021-C047-8BD9-85BF8DCFCEA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6099-BF02-4046-ADA1-EF00428D4D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D6A6-C021-C047-8BD9-85BF8DCFCEA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6099-BF02-4046-ADA1-EF00428D4D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D6A6-C021-C047-8BD9-85BF8DCFCEA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F6099-BF02-4046-ADA1-EF00428D4D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561D6A6-C021-C047-8BD9-85BF8DCFCEA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F4F6099-BF02-4046-ADA1-EF00428D4D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4561D6A6-C021-C047-8BD9-85BF8DCFCEAD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0F4F6099-BF02-4046-ADA1-EF00428D4D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6.xml"/><Relationship Id="rId20" Type="http://schemas.openxmlformats.org/officeDocument/2006/relationships/image" Target="../media/image13.png"/><Relationship Id="rId21" Type="http://schemas.openxmlformats.org/officeDocument/2006/relationships/slide" Target="slide11.xml"/><Relationship Id="rId22" Type="http://schemas.openxmlformats.org/officeDocument/2006/relationships/slide" Target="slide12.xml"/><Relationship Id="rId23" Type="http://schemas.openxmlformats.org/officeDocument/2006/relationships/slide" Target="slide13.xml"/><Relationship Id="rId24" Type="http://schemas.openxmlformats.org/officeDocument/2006/relationships/slide" Target="slide14.xml"/><Relationship Id="rId25" Type="http://schemas.openxmlformats.org/officeDocument/2006/relationships/image" Target="../media/image14.png"/><Relationship Id="rId26" Type="http://schemas.openxmlformats.org/officeDocument/2006/relationships/slide" Target="slide15.xml"/><Relationship Id="rId27" Type="http://schemas.openxmlformats.org/officeDocument/2006/relationships/image" Target="../media/image15.png"/><Relationship Id="rId28" Type="http://schemas.openxmlformats.org/officeDocument/2006/relationships/slide" Target="slide16.xml"/><Relationship Id="rId29" Type="http://schemas.openxmlformats.org/officeDocument/2006/relationships/image" Target="../media/image16.png"/><Relationship Id="rId10" Type="http://schemas.openxmlformats.org/officeDocument/2006/relationships/image" Target="../media/image6.png"/><Relationship Id="rId11" Type="http://schemas.openxmlformats.org/officeDocument/2006/relationships/slide" Target="slide7.xml"/><Relationship Id="rId12" Type="http://schemas.openxmlformats.org/officeDocument/2006/relationships/image" Target="../media/image7.png"/><Relationship Id="rId13" Type="http://schemas.openxmlformats.org/officeDocument/2006/relationships/slide" Target="slide8.xml"/><Relationship Id="rId14" Type="http://schemas.openxmlformats.org/officeDocument/2006/relationships/image" Target="../media/image8.png"/><Relationship Id="rId15" Type="http://schemas.openxmlformats.org/officeDocument/2006/relationships/slide" Target="slide9.xml"/><Relationship Id="rId16" Type="http://schemas.openxmlformats.org/officeDocument/2006/relationships/image" Target="../media/image9.png"/><Relationship Id="rId17" Type="http://schemas.openxmlformats.org/officeDocument/2006/relationships/image" Target="../media/image10.png"/><Relationship Id="rId18" Type="http://schemas.openxmlformats.org/officeDocument/2006/relationships/image" Target="../media/image11.png"/><Relationship Id="rId19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" Target="slide3.xml"/><Relationship Id="rId5" Type="http://schemas.openxmlformats.org/officeDocument/2006/relationships/slide" Target="slide4.xml"/><Relationship Id="rId6" Type="http://schemas.openxmlformats.org/officeDocument/2006/relationships/image" Target="../media/image4.png"/><Relationship Id="rId7" Type="http://schemas.openxmlformats.org/officeDocument/2006/relationships/slide" Target="slide5.xml"/><Relationship Id="rId8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24050"/>
            <a:ext cx="8077200" cy="9525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Hinduism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EileenD</a:t>
            </a:r>
            <a:r>
              <a:rPr lang="en-US" dirty="0" smtClean="0"/>
              <a:t>..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Mohenjo-Daro is like cities today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2112713" y="205767"/>
            <a:ext cx="4499921" cy="7810948"/>
          </a:xfrm>
        </p:spPr>
        <p:txBody>
          <a:bodyPr/>
          <a:lstStyle/>
          <a:p>
            <a:r>
              <a:rPr lang="en-US" dirty="0" smtClean="0"/>
              <a:t>We have straight streets, and public meeting places like Mohenjo-Daro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18248" y="4105767"/>
            <a:ext cx="2468552" cy="2255435"/>
          </a:xfrm>
          <a:prstGeom prst="actionButtonHome">
            <a:avLst/>
          </a:prstGeom>
          <a:solidFill>
            <a:schemeClr val="tx1"/>
          </a:solidFill>
          <a:effectLst>
            <a:glow rad="317500">
              <a:schemeClr val="tx1">
                <a:alpha val="75000"/>
              </a:schemeClr>
            </a:glow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social class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2859853" y="-186323"/>
            <a:ext cx="3954655" cy="8184775"/>
          </a:xfrm>
        </p:spPr>
        <p:txBody>
          <a:bodyPr/>
          <a:lstStyle/>
          <a:p>
            <a:r>
              <a:rPr lang="en-US" dirty="0" err="1" smtClean="0"/>
              <a:t>Bramin</a:t>
            </a:r>
            <a:endParaRPr lang="en-US" dirty="0" smtClean="0"/>
          </a:p>
          <a:p>
            <a:r>
              <a:rPr lang="en-US" dirty="0" smtClean="0"/>
              <a:t>They are </a:t>
            </a:r>
            <a:r>
              <a:rPr lang="en-US" dirty="0" err="1" smtClean="0"/>
              <a:t>hindu</a:t>
            </a:r>
            <a:r>
              <a:rPr lang="en-US" dirty="0" smtClean="0"/>
              <a:t> priests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427139" y="4416446"/>
            <a:ext cx="2259661" cy="2020596"/>
          </a:xfrm>
          <a:prstGeom prst="actionButtonHome">
            <a:avLst/>
          </a:prstGeom>
          <a:solidFill>
            <a:srgbClr val="FF0000"/>
          </a:solidFill>
          <a:effectLst>
            <a:glow rad="317500">
              <a:srgbClr val="FF0000">
                <a:alpha val="75000"/>
              </a:srgbClr>
            </a:glow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social class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2148500" y="-750261"/>
            <a:ext cx="4340239" cy="8408071"/>
          </a:xfrm>
        </p:spPr>
        <p:txBody>
          <a:bodyPr>
            <a:normAutofit/>
          </a:bodyPr>
          <a:lstStyle/>
          <a:p>
            <a:r>
              <a:rPr lang="en-US" dirty="0" err="1" smtClean="0"/>
              <a:t>Kshatriya</a:t>
            </a:r>
            <a:r>
              <a:rPr lang="en-US" dirty="0" smtClean="0"/>
              <a:t> </a:t>
            </a:r>
          </a:p>
          <a:p>
            <a:r>
              <a:rPr lang="en-US" dirty="0" smtClean="0"/>
              <a:t>Warriors and rulers</a:t>
            </a:r>
          </a:p>
          <a:p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176981" y="4204765"/>
            <a:ext cx="2509819" cy="2232277"/>
          </a:xfrm>
          <a:prstGeom prst="actionButtonHome">
            <a:avLst/>
          </a:prstGeom>
          <a:solidFill>
            <a:srgbClr val="FF6600"/>
          </a:solidFill>
          <a:effectLst>
            <a:glow rad="317500">
              <a:srgbClr val="FF6600">
                <a:alpha val="75000"/>
              </a:srgbClr>
            </a:glow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social class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2457859" y="373012"/>
            <a:ext cx="4308718" cy="7673374"/>
          </a:xfrm>
        </p:spPr>
        <p:txBody>
          <a:bodyPr>
            <a:normAutofit/>
          </a:bodyPr>
          <a:lstStyle/>
          <a:p>
            <a:r>
              <a:rPr lang="en-US" dirty="0" err="1" smtClean="0"/>
              <a:t>Vaisa</a:t>
            </a:r>
            <a:endParaRPr lang="en-US" dirty="0" smtClean="0"/>
          </a:p>
          <a:p>
            <a:r>
              <a:rPr lang="en-US" dirty="0" smtClean="0"/>
              <a:t>Landowners Merchants and </a:t>
            </a:r>
            <a:r>
              <a:rPr lang="en-US" dirty="0" err="1" smtClean="0"/>
              <a:t>Atistans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571461" y="4570396"/>
            <a:ext cx="2115339" cy="1972487"/>
          </a:xfrm>
          <a:prstGeom prst="actionButtonHome">
            <a:avLst/>
          </a:prstGeom>
          <a:solidFill>
            <a:srgbClr val="FFFF00"/>
          </a:solidFill>
          <a:effectLst>
            <a:glow rad="317500">
              <a:srgbClr val="FFFF00">
                <a:alpha val="75000"/>
              </a:srgbClr>
            </a:glow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social class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2234895" y="294266"/>
            <a:ext cx="4291143" cy="7846532"/>
          </a:xfrm>
        </p:spPr>
        <p:txBody>
          <a:bodyPr>
            <a:normAutofit/>
          </a:bodyPr>
          <a:lstStyle/>
          <a:p>
            <a:r>
              <a:rPr lang="en-US" dirty="0" err="1" smtClean="0"/>
              <a:t>Sudra</a:t>
            </a:r>
            <a:endParaRPr lang="en-US" dirty="0" smtClean="0"/>
          </a:p>
          <a:p>
            <a:r>
              <a:rPr lang="en-US" dirty="0" smtClean="0"/>
              <a:t>Servants and workers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350167" y="4195143"/>
            <a:ext cx="2336633" cy="2357362"/>
          </a:xfrm>
          <a:prstGeom prst="actionButtonHome">
            <a:avLst/>
          </a:prstGeom>
          <a:solidFill>
            <a:srgbClr val="26FF06"/>
          </a:solidFill>
          <a:effectLst>
            <a:glow rad="317500">
              <a:srgbClr val="26FF06">
                <a:alpha val="75000"/>
              </a:srgbClr>
            </a:glow>
            <a:outerShdw blurRad="95000" rotWithShape="0">
              <a:srgbClr val="26FF06">
                <a:alpha val="50000"/>
              </a:srgb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Gods..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5400000" flipV="1">
            <a:off x="2744968" y="920925"/>
            <a:ext cx="3579342" cy="6971797"/>
          </a:xfrm>
        </p:spPr>
        <p:txBody>
          <a:bodyPr>
            <a:normAutofit/>
          </a:bodyPr>
          <a:lstStyle/>
          <a:p>
            <a:r>
              <a:rPr lang="en-US" dirty="0" smtClean="0"/>
              <a:t>The Aryans brought back myths about gods and goddesses </a:t>
            </a:r>
          </a:p>
          <a:p>
            <a:r>
              <a:rPr lang="en-US" dirty="0" smtClean="0"/>
              <a:t>They had gods of Thunder, Fire, Earth, Heaven, Moon, &amp; Sun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552218" y="4618506"/>
            <a:ext cx="2134582" cy="1885890"/>
          </a:xfrm>
          <a:prstGeom prst="actionButtonHome">
            <a:avLst/>
          </a:prstGeom>
          <a:solidFill>
            <a:srgbClr val="008000"/>
          </a:solidFill>
          <a:effectLst>
            <a:glow rad="317500">
              <a:srgbClr val="008000">
                <a:alpha val="75000"/>
              </a:srgbClr>
            </a:glow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2544531" y="-201448"/>
            <a:ext cx="4426067" cy="8196625"/>
          </a:xfrm>
        </p:spPr>
        <p:txBody>
          <a:bodyPr>
            <a:normAutofit/>
          </a:bodyPr>
          <a:lstStyle/>
          <a:p>
            <a:r>
              <a:rPr lang="en-US" dirty="0" smtClean="0"/>
              <a:t>They believed all nature was holy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523353" y="4166277"/>
            <a:ext cx="2163447" cy="2376606"/>
          </a:xfrm>
          <a:prstGeom prst="actionButtonHome">
            <a:avLst/>
          </a:prstGeom>
          <a:solidFill>
            <a:srgbClr val="3366FF"/>
          </a:solidFill>
          <a:effectLst>
            <a:glow rad="317500">
              <a:srgbClr val="3366FF">
                <a:alpha val="75000"/>
              </a:srgbClr>
            </a:glow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India..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 flipH="1">
            <a:off x="2405266" y="19423"/>
            <a:ext cx="4608884" cy="8187867"/>
          </a:xfrm>
        </p:spPr>
        <p:txBody>
          <a:bodyPr>
            <a:normAutofit/>
          </a:bodyPr>
          <a:lstStyle/>
          <a:p>
            <a:r>
              <a:rPr lang="en-US" dirty="0" smtClean="0"/>
              <a:t>Hinduism started and spread throughout India</a:t>
            </a:r>
          </a:p>
          <a:p>
            <a:r>
              <a:rPr lang="en-US" dirty="0" smtClean="0"/>
              <a:t>People still use the practices of Hinduism today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234709" y="4147033"/>
            <a:ext cx="2568933" cy="2270766"/>
          </a:xfrm>
          <a:prstGeom prst="actionButtonHome">
            <a:avLst/>
          </a:prstGeom>
          <a:solidFill>
            <a:srgbClr val="FF00EC"/>
          </a:solidFill>
          <a:effectLst>
            <a:glow rad="317500">
              <a:srgbClr val="FF00EC">
                <a:alpha val="75000"/>
              </a:srgbClr>
            </a:glow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85" y="347763"/>
            <a:ext cx="1274994" cy="18758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1079" y="347763"/>
            <a:ext cx="1625600" cy="1498600"/>
          </a:xfrm>
          <a:prstGeom prst="rect">
            <a:avLst/>
          </a:prstGeom>
        </p:spPr>
      </p:pic>
      <p:sp>
        <p:nvSpPr>
          <p:cNvPr id="8" name="Action Button: Custom 7">
            <a:hlinkClick r:id="rId4" action="ppaction://hlinksldjump" highlightClick="1"/>
          </p:cNvPr>
          <p:cNvSpPr/>
          <p:nvPr/>
        </p:nvSpPr>
        <p:spPr>
          <a:xfrm>
            <a:off x="266085" y="347763"/>
            <a:ext cx="1274994" cy="1875853"/>
          </a:xfrm>
          <a:prstGeom prst="actionButtonBlank">
            <a:avLst/>
          </a:prstGeom>
          <a:solidFill>
            <a:schemeClr val="tx1">
              <a:alpha val="0"/>
            </a:schemeClr>
          </a:solidFill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Custom 8">
            <a:hlinkClick r:id="rId5" action="ppaction://hlinksldjump" highlightClick="1"/>
          </p:cNvPr>
          <p:cNvSpPr/>
          <p:nvPr/>
        </p:nvSpPr>
        <p:spPr>
          <a:xfrm>
            <a:off x="1541079" y="347762"/>
            <a:ext cx="1625600" cy="1498600"/>
          </a:xfrm>
          <a:prstGeom prst="actionButtonBlank">
            <a:avLst/>
          </a:prstGeom>
          <a:solidFill>
            <a:schemeClr val="tx1">
              <a:alpha val="0"/>
            </a:schemeClr>
          </a:solidFill>
          <a:effectLst>
            <a:glow rad="101600">
              <a:srgbClr val="26FF06">
                <a:alpha val="75000"/>
              </a:srgbClr>
            </a:glow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66679" y="347763"/>
            <a:ext cx="1346200" cy="1625600"/>
          </a:xfrm>
          <a:prstGeom prst="rect">
            <a:avLst/>
          </a:prstGeom>
        </p:spPr>
      </p:pic>
      <p:sp>
        <p:nvSpPr>
          <p:cNvPr id="11" name="Action Button: Custom 10">
            <a:hlinkClick r:id="rId7" action="ppaction://hlinksldjump" highlightClick="1"/>
          </p:cNvPr>
          <p:cNvSpPr/>
          <p:nvPr/>
        </p:nvSpPr>
        <p:spPr>
          <a:xfrm rot="10800000">
            <a:off x="3166679" y="347763"/>
            <a:ext cx="1346200" cy="16256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12879" y="347763"/>
            <a:ext cx="1625600" cy="1155700"/>
          </a:xfrm>
          <a:prstGeom prst="rect">
            <a:avLst/>
          </a:prstGeom>
        </p:spPr>
      </p:pic>
      <p:sp>
        <p:nvSpPr>
          <p:cNvPr id="13" name="Action Button: Custom 12">
            <a:hlinkClick r:id="rId9" action="ppaction://hlinksldjump" highlightClick="1"/>
          </p:cNvPr>
          <p:cNvSpPr/>
          <p:nvPr/>
        </p:nvSpPr>
        <p:spPr>
          <a:xfrm rot="10800000">
            <a:off x="4512879" y="347763"/>
            <a:ext cx="1625600" cy="11557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41079" y="1846363"/>
            <a:ext cx="1625600" cy="1384300"/>
          </a:xfrm>
          <a:prstGeom prst="rect">
            <a:avLst/>
          </a:prstGeom>
        </p:spPr>
      </p:pic>
      <p:sp>
        <p:nvSpPr>
          <p:cNvPr id="15" name="Action Button: Custom 14">
            <a:hlinkClick r:id="rId11" action="ppaction://hlinksldjump" highlightClick="1"/>
          </p:cNvPr>
          <p:cNvSpPr/>
          <p:nvPr/>
        </p:nvSpPr>
        <p:spPr>
          <a:xfrm>
            <a:off x="1541079" y="1846363"/>
            <a:ext cx="1625600" cy="13843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38479" y="347763"/>
            <a:ext cx="1625600" cy="1193411"/>
          </a:xfrm>
          <a:prstGeom prst="rect">
            <a:avLst/>
          </a:prstGeom>
        </p:spPr>
      </p:pic>
      <p:sp>
        <p:nvSpPr>
          <p:cNvPr id="18" name="Action Button: Custom 17">
            <a:hlinkClick r:id="rId13" action="ppaction://hlinksldjump" highlightClick="1"/>
          </p:cNvPr>
          <p:cNvSpPr/>
          <p:nvPr/>
        </p:nvSpPr>
        <p:spPr>
          <a:xfrm>
            <a:off x="6138479" y="347762"/>
            <a:ext cx="1625600" cy="1193411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47279" y="2223616"/>
            <a:ext cx="1193800" cy="1714500"/>
          </a:xfrm>
          <a:prstGeom prst="rect">
            <a:avLst/>
          </a:prstGeom>
        </p:spPr>
      </p:pic>
      <p:sp>
        <p:nvSpPr>
          <p:cNvPr id="20" name="Action Button: Custom 19">
            <a:hlinkClick r:id="rId15" action="ppaction://hlinksldjump" highlightClick="1"/>
          </p:cNvPr>
          <p:cNvSpPr/>
          <p:nvPr/>
        </p:nvSpPr>
        <p:spPr>
          <a:xfrm>
            <a:off x="347279" y="2210916"/>
            <a:ext cx="1193800" cy="1714500"/>
          </a:xfrm>
          <a:prstGeom prst="actionButtonBlank">
            <a:avLst/>
          </a:prstGeom>
          <a:solidFill>
            <a:schemeClr val="tx1">
              <a:alpha val="0"/>
            </a:schemeClr>
          </a:solidFill>
          <a:effectLst>
            <a:glow rad="317500">
              <a:srgbClr val="0000FF">
                <a:alpha val="75000"/>
              </a:srgbClr>
            </a:glow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138479" y="1541173"/>
            <a:ext cx="1714500" cy="17145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66085" y="4958424"/>
            <a:ext cx="1612900" cy="1625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878985" y="4971124"/>
            <a:ext cx="1625600" cy="16129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504585" y="4971124"/>
            <a:ext cx="1612900" cy="16256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117485" y="4996524"/>
            <a:ext cx="1625600" cy="1612900"/>
          </a:xfrm>
          <a:prstGeom prst="rect">
            <a:avLst/>
          </a:prstGeom>
        </p:spPr>
      </p:pic>
      <p:sp>
        <p:nvSpPr>
          <p:cNvPr id="27" name="Action Button: Custom 26">
            <a:hlinkClick r:id="rId21" action="ppaction://hlinksldjump" highlightClick="1"/>
          </p:cNvPr>
          <p:cNvSpPr/>
          <p:nvPr/>
        </p:nvSpPr>
        <p:spPr>
          <a:xfrm>
            <a:off x="266085" y="4983824"/>
            <a:ext cx="1612900" cy="16129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ction Button: Custom 27">
            <a:hlinkClick r:id="rId22" action="ppaction://hlinksldjump" highlightClick="1"/>
          </p:cNvPr>
          <p:cNvSpPr/>
          <p:nvPr/>
        </p:nvSpPr>
        <p:spPr>
          <a:xfrm>
            <a:off x="1878985" y="4996524"/>
            <a:ext cx="1625600" cy="16129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ction Button: Custom 28">
            <a:hlinkClick r:id="rId23" action="ppaction://hlinksldjump" highlightClick="1"/>
          </p:cNvPr>
          <p:cNvSpPr/>
          <p:nvPr/>
        </p:nvSpPr>
        <p:spPr>
          <a:xfrm>
            <a:off x="3504585" y="4983824"/>
            <a:ext cx="1612900" cy="1612900"/>
          </a:xfrm>
          <a:prstGeom prst="actionButtonBlank">
            <a:avLst/>
          </a:prstGeom>
          <a:solidFill>
            <a:schemeClr val="tx1">
              <a:lumMod val="95000"/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ction Button: Custom 29">
            <a:hlinkClick r:id="rId24" action="ppaction://hlinksldjump" highlightClick="1"/>
          </p:cNvPr>
          <p:cNvSpPr/>
          <p:nvPr/>
        </p:nvSpPr>
        <p:spPr>
          <a:xfrm>
            <a:off x="5117485" y="4996524"/>
            <a:ext cx="1625600" cy="16002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ction Button: Custom 25">
            <a:hlinkClick r:id="rId13" action="ppaction://hlinksldjump" highlightClick="1"/>
          </p:cNvPr>
          <p:cNvSpPr/>
          <p:nvPr/>
        </p:nvSpPr>
        <p:spPr>
          <a:xfrm>
            <a:off x="6138479" y="1576722"/>
            <a:ext cx="1714500" cy="17145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512879" y="1503463"/>
            <a:ext cx="1625600" cy="1155700"/>
          </a:xfrm>
          <a:prstGeom prst="rect">
            <a:avLst/>
          </a:prstGeom>
        </p:spPr>
      </p:pic>
      <p:sp>
        <p:nvSpPr>
          <p:cNvPr id="32" name="Action Button: Custom 31">
            <a:hlinkClick r:id="rId26" action="ppaction://hlinksldjump" highlightClick="1"/>
          </p:cNvPr>
          <p:cNvSpPr/>
          <p:nvPr/>
        </p:nvSpPr>
        <p:spPr>
          <a:xfrm>
            <a:off x="4512879" y="1503464"/>
            <a:ext cx="1625600" cy="11557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103179" y="1973363"/>
            <a:ext cx="1409700" cy="1625600"/>
          </a:xfrm>
          <a:prstGeom prst="rect">
            <a:avLst/>
          </a:prstGeom>
        </p:spPr>
      </p:pic>
      <p:sp>
        <p:nvSpPr>
          <p:cNvPr id="34" name="Action Button: Custom 33">
            <a:hlinkClick r:id="rId28" action="ppaction://hlinksldjump" highlightClick="1"/>
          </p:cNvPr>
          <p:cNvSpPr/>
          <p:nvPr/>
        </p:nvSpPr>
        <p:spPr>
          <a:xfrm>
            <a:off x="3103179" y="1973363"/>
            <a:ext cx="1409700" cy="1625600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4512879" y="2659164"/>
            <a:ext cx="1663700" cy="1714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 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2509927" y="-105923"/>
            <a:ext cx="4077032" cy="8857218"/>
          </a:xfrm>
        </p:spPr>
        <p:txBody>
          <a:bodyPr/>
          <a:lstStyle/>
          <a:p>
            <a:r>
              <a:rPr lang="en-US" dirty="0" smtClean="0"/>
              <a:t>Priests sing poems of gods and goddesses from memory</a:t>
            </a:r>
          </a:p>
          <a:p>
            <a:r>
              <a:rPr lang="en-US" dirty="0" smtClean="0"/>
              <a:t>Hymns are religious songs</a:t>
            </a:r>
          </a:p>
          <a:p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415306" y="4368536"/>
            <a:ext cx="2271494" cy="1992666"/>
          </a:xfrm>
          <a:prstGeom prst="actionButtonHome">
            <a:avLst/>
          </a:prstGeom>
          <a:solidFill>
            <a:srgbClr val="FF6600"/>
          </a:solidFill>
          <a:effectLst>
            <a:glow rad="317500">
              <a:srgbClr val="FF6600">
                <a:alpha val="75000"/>
              </a:srgbClr>
            </a:glow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Siddharta</a:t>
            </a:r>
            <a:r>
              <a:rPr lang="en-US" dirty="0" smtClean="0"/>
              <a:t> Gautama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2144252" y="-165181"/>
            <a:ext cx="4729894" cy="8103997"/>
          </a:xfrm>
        </p:spPr>
        <p:txBody>
          <a:bodyPr/>
          <a:lstStyle/>
          <a:p>
            <a:r>
              <a:rPr lang="en-US" dirty="0" smtClean="0"/>
              <a:t>Gautama is  a prince</a:t>
            </a:r>
          </a:p>
          <a:p>
            <a:r>
              <a:rPr lang="en-US" dirty="0" err="1" smtClean="0"/>
              <a:t>Siddharta</a:t>
            </a:r>
            <a:r>
              <a:rPr lang="en-US" dirty="0" smtClean="0"/>
              <a:t> was known as Gautama the Buddha or “The Enlightened One”</a:t>
            </a: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6349620" y="4653203"/>
            <a:ext cx="2337180" cy="1817486"/>
          </a:xfrm>
          <a:prstGeom prst="actionButtonHome">
            <a:avLst/>
          </a:prstGeom>
          <a:solidFill>
            <a:srgbClr val="FFFF00"/>
          </a:solidFill>
          <a:effectLst>
            <a:glow rad="317500">
              <a:srgbClr val="FFFF00">
                <a:alpha val="75000"/>
              </a:srgbClr>
            </a:glow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Suffering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2738916" y="50359"/>
            <a:ext cx="3503589" cy="806701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His dad told him there was no such thing as suffering</a:t>
            </a:r>
          </a:p>
          <a:p>
            <a:r>
              <a:rPr lang="en-US" dirty="0" smtClean="0"/>
              <a:t>Gautama found out there was such thing, and he started to suffer, only eating 1 grain of rice everyday</a:t>
            </a:r>
          </a:p>
          <a:p>
            <a:r>
              <a:rPr lang="en-US" dirty="0" smtClean="0"/>
              <a:t>He believed suffering was caused by desire &amp; attachment.</a:t>
            </a:r>
          </a:p>
          <a:p>
            <a:endParaRPr lang="en-US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6765629" y="4773639"/>
            <a:ext cx="1921171" cy="1697050"/>
          </a:xfrm>
          <a:prstGeom prst="actionButtonHome">
            <a:avLst/>
          </a:prstGeom>
          <a:solidFill>
            <a:srgbClr val="660066"/>
          </a:solidFill>
          <a:effectLst>
            <a:glow rad="317500">
              <a:srgbClr val="660066">
                <a:alpha val="75000"/>
              </a:srgbClr>
            </a:glow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 River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2197638" y="-21490"/>
            <a:ext cx="4666053" cy="8146928"/>
          </a:xfrm>
        </p:spPr>
        <p:txBody>
          <a:bodyPr/>
          <a:lstStyle/>
          <a:p>
            <a:r>
              <a:rPr lang="en-US" dirty="0" smtClean="0"/>
              <a:t>Each year the river flooded, making the land around there fertile</a:t>
            </a:r>
          </a:p>
          <a:p>
            <a:r>
              <a:rPr lang="en-US" dirty="0" smtClean="0"/>
              <a:t>People began to settle around the Indus River Valley In South Asia about 6,000 years ago</a:t>
            </a:r>
            <a:endParaRPr lang="en-US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5999296" y="3941537"/>
            <a:ext cx="2687504" cy="2443464"/>
          </a:xfrm>
          <a:prstGeom prst="actionButtonHome">
            <a:avLst/>
          </a:prstGeom>
          <a:solidFill>
            <a:srgbClr val="FF0000"/>
          </a:solidFill>
          <a:effectLst>
            <a:glow rad="317500">
              <a:srgbClr val="FF0000">
                <a:alpha val="75000"/>
              </a:srgbClr>
            </a:glow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Veda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2134635" y="-21560"/>
            <a:ext cx="4478052" cy="8221836"/>
          </a:xfrm>
        </p:spPr>
        <p:txBody>
          <a:bodyPr/>
          <a:lstStyle/>
          <a:p>
            <a:r>
              <a:rPr lang="en-US" dirty="0" smtClean="0"/>
              <a:t>Veda means Knowledge 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5867925" y="4226203"/>
            <a:ext cx="2616654" cy="2102181"/>
          </a:xfrm>
          <a:prstGeom prst="actionButtonHome">
            <a:avLst/>
          </a:prstGeom>
          <a:solidFill>
            <a:srgbClr val="008000"/>
          </a:solidFill>
          <a:effectLst>
            <a:glow rad="317500">
              <a:srgbClr val="008000"/>
            </a:glow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Mohenjo-Daro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2215447" y="-115940"/>
            <a:ext cx="4872177" cy="8388669"/>
          </a:xfrm>
        </p:spPr>
        <p:txBody>
          <a:bodyPr/>
          <a:lstStyle/>
          <a:p>
            <a:r>
              <a:rPr lang="en-US" dirty="0" smtClean="0"/>
              <a:t>Places in Mohenjo-Daro Other than houses are: the School, Bath, Granary, Assembly Hall, Temple, City Wall &amp; The canal </a:t>
            </a:r>
          </a:p>
          <a:p>
            <a:r>
              <a:rPr lang="en-US" dirty="0" smtClean="0"/>
              <a:t>One of the worlds first planned cities</a:t>
            </a:r>
            <a:endParaRPr lang="en-US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6272987" y="4061972"/>
            <a:ext cx="2572883" cy="2452511"/>
          </a:xfrm>
          <a:prstGeom prst="actionButtonHome">
            <a:avLst/>
          </a:prstGeom>
          <a:solidFill>
            <a:srgbClr val="0000FF"/>
          </a:solidFill>
          <a:effectLst>
            <a:glow rad="317500">
              <a:srgbClr val="0000FF">
                <a:alpha val="75000"/>
              </a:srgbClr>
            </a:glow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Karma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2157809" y="-134944"/>
            <a:ext cx="4828382" cy="8229600"/>
          </a:xfrm>
        </p:spPr>
        <p:txBody>
          <a:bodyPr/>
          <a:lstStyle/>
          <a:p>
            <a:r>
              <a:rPr lang="en-US" dirty="0" smtClean="0"/>
              <a:t>Consequences for good actions will be good</a:t>
            </a:r>
          </a:p>
          <a:p>
            <a:r>
              <a:rPr lang="en-US" dirty="0" smtClean="0"/>
              <a:t>Consequences for bad actions will be bad</a:t>
            </a:r>
            <a:endParaRPr lang="en-US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5856977" y="3897742"/>
            <a:ext cx="2829823" cy="2496305"/>
          </a:xfrm>
          <a:prstGeom prst="actionButtonHome">
            <a:avLst/>
          </a:prstGeom>
          <a:solidFill>
            <a:schemeClr val="bg1"/>
          </a:solidFill>
          <a:effectLst>
            <a:glow rad="317500">
              <a:schemeClr val="bg1">
                <a:alpha val="75000"/>
              </a:schemeClr>
            </a:glow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264</TotalTime>
  <Words>272</Words>
  <Application>Microsoft Macintosh PowerPoint</Application>
  <PresentationFormat>On-screen Show (4:3)</PresentationFormat>
  <Paragraphs>51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Module</vt:lpstr>
      <vt:lpstr>Hinduism </vt:lpstr>
      <vt:lpstr>Slide 2</vt:lpstr>
      <vt:lpstr>Religion </vt:lpstr>
      <vt:lpstr>Siddharta Gautama</vt:lpstr>
      <vt:lpstr>Suffering</vt:lpstr>
      <vt:lpstr>Indus River</vt:lpstr>
      <vt:lpstr>Veda</vt:lpstr>
      <vt:lpstr>Mohenjo-Daro</vt:lpstr>
      <vt:lpstr>Karma</vt:lpstr>
      <vt:lpstr>How Mohenjo-Daro is like cities today</vt:lpstr>
      <vt:lpstr>1st social class</vt:lpstr>
      <vt:lpstr>2nd social class</vt:lpstr>
      <vt:lpstr>3rd social class</vt:lpstr>
      <vt:lpstr>4th social class</vt:lpstr>
      <vt:lpstr>Gods..</vt:lpstr>
      <vt:lpstr>Nature</vt:lpstr>
      <vt:lpstr>India..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Hinduism </dc:title>
  <dc:creator>Dada, Eileen L</dc:creator>
  <cp:lastModifiedBy>Dada, Eileen L</cp:lastModifiedBy>
  <cp:revision>7</cp:revision>
  <dcterms:created xsi:type="dcterms:W3CDTF">2010-12-21T18:59:31Z</dcterms:created>
  <dcterms:modified xsi:type="dcterms:W3CDTF">2010-12-21T19:53:09Z</dcterms:modified>
</cp:coreProperties>
</file>